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6" r:id="rId2"/>
    <p:sldMasterId id="2147483690" r:id="rId3"/>
    <p:sldMasterId id="2147483703" r:id="rId4"/>
  </p:sldMasterIdLst>
  <p:notesMasterIdLst>
    <p:notesMasterId r:id="rId21"/>
  </p:notesMasterIdLst>
  <p:sldIdLst>
    <p:sldId id="289" r:id="rId5"/>
    <p:sldId id="290" r:id="rId6"/>
    <p:sldId id="256" r:id="rId7"/>
    <p:sldId id="288" r:id="rId8"/>
    <p:sldId id="291" r:id="rId9"/>
    <p:sldId id="292" r:id="rId10"/>
    <p:sldId id="257" r:id="rId11"/>
    <p:sldId id="258" r:id="rId12"/>
    <p:sldId id="293" r:id="rId13"/>
    <p:sldId id="282" r:id="rId14"/>
    <p:sldId id="294" r:id="rId15"/>
    <p:sldId id="271" r:id="rId16"/>
    <p:sldId id="270" r:id="rId17"/>
    <p:sldId id="286" r:id="rId18"/>
    <p:sldId id="260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FF"/>
    <a:srgbClr val="FF66CC"/>
    <a:srgbClr val="CCFF66"/>
    <a:srgbClr val="CC9900"/>
    <a:srgbClr val="FF0000"/>
    <a:srgbClr val="FFFF99"/>
    <a:srgbClr val="FFFF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9089" autoAdjust="0"/>
  </p:normalViewPr>
  <p:slideViewPr>
    <p:cSldViewPr>
      <p:cViewPr varScale="1">
        <p:scale>
          <a:sx n="73" d="100"/>
          <a:sy n="73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E6841D-10D3-48AF-9DDC-80D314AD8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1644-F4CF-49D2-B53F-76AB3BED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0EC3-8D19-47CC-8389-8A5D1EBE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EB19-6F0E-47C1-B452-3BDE120C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B670-BCCE-4BF8-8CF4-9E5BE7849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CB0-7029-4144-A45E-EFABB3F4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D623-F783-4413-BFB4-83EA8F30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723F-A885-4BB6-B38D-4A0F92C6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D424D-7AA9-4065-847F-FF502359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7638-0A38-494D-ACAC-C91F2E628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6C810-DC0C-434F-AA16-F1ED8703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9409-57AB-4DA4-9F36-1C776024D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B138-1FD1-4A7A-8095-E4FBC6337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9C5C1-FE07-429A-A211-EA49CA50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D4036-1FCE-439E-8A70-3BF4F5CA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9E78B-996B-4BCB-811F-89948D8C0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7EB2-206F-417C-BA56-B09972E9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304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46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25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146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688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68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725A1-175A-4082-A64C-131F00E74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979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656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4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09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222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8788" y="273050"/>
            <a:ext cx="8226425" cy="58547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050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050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altLang="en-US" sz="1050" b="0" i="0" u="none" strike="noStrike" kern="1200" cap="none" spc="0" normalizeH="0" baseline="0" noProof="1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itchFamily="34" charset="0"/>
                <a:ea typeface="Arial" charset="0"/>
                <a:cs typeface="+mn-cs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0" b="0" i="0" u="none" strike="noStrike" kern="1200" cap="none" spc="0" normalizeH="0" baseline="0" noProof="1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10588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5D421D-7F05-4865-8E33-0651BDE9CE9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22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ED3AB9-927A-445B-803F-B43DA228E83A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352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450D3A-07D3-4691-8EC5-56B6EE0DE44D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2116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4AE423-DDEB-4156-910C-69B7BDF4AF50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67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FA7A-38BC-4153-BB10-CDFF638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8AD9AC-77EA-43A3-8AA7-F59185AFF7EF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649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EC7106-340E-4805-9399-4599A9449326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8913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26C888-4D02-402E-A8F7-9B66A8440230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715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704817-550C-44BB-8B7C-C3BFD81CAB70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5528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D68730-6FB4-4078-AAD8-4C6AA902DF9C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6668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AC4CCC-2D12-4600-943B-A9E4928C9C03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787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802FBF-8CFA-4F4E-9FB2-29A9F878BEBB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13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C3BE-BE8A-48B4-95D1-C35E7BE91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AFBD-B308-4420-A7EB-8E87A07D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2503-3A1A-4C1D-AB60-53B0D966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DA3C-73DC-4B59-975A-EAE55DDA6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8062-D88B-433A-BDE3-33600E19A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32D2568A-A156-464A-8BEA-262899C8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7DCC4FEB-8EAA-4D9C-AF11-7EFB8674F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E934FF-F4E1-47C5-9CA5-30A81DDE2BE4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5/30/2020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561BA9-CDCF-4958-B8AB-66F3BF063E1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64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E7A23-35A0-4A38-BA11-285C6C4D803D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20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839" y="0"/>
            <a:ext cx="8772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-533400" y="2057399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 TẬP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33400" y="2826840"/>
            <a:ext cx="1074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137</a:t>
            </a:r>
            <a:endParaRPr kumimoji="0" lang="en-US" sz="36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2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1192213" y="508158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49338" y="3678238"/>
            <a:ext cx="6096000" cy="1384300"/>
            <a:chOff x="661" y="2244"/>
            <a:chExt cx="3840" cy="872"/>
          </a:xfrm>
        </p:grpSpPr>
        <p:sp>
          <p:nvSpPr>
            <p:cNvPr id="10260" name="Text Box 8"/>
            <p:cNvSpPr txBox="1">
              <a:spLocks noChangeArrowheads="1"/>
            </p:cNvSpPr>
            <p:nvPr/>
          </p:nvSpPr>
          <p:spPr bwMode="auto">
            <a:xfrm>
              <a:off x="661" y="2244"/>
              <a:ext cx="38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c) (5 phút 35 giây + 6 phút 21 giây) : 4</a:t>
              </a:r>
            </a:p>
          </p:txBody>
        </p:sp>
        <p:sp>
          <p:nvSpPr>
            <p:cNvPr id="10261" name="Text Box 10"/>
            <p:cNvSpPr txBox="1">
              <a:spLocks noChangeArrowheads="1"/>
            </p:cNvSpPr>
            <p:nvPr/>
          </p:nvSpPr>
          <p:spPr bwMode="auto">
            <a:xfrm>
              <a:off x="853" y="2583"/>
              <a:ext cx="20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11 phút 56 giây</a:t>
              </a:r>
            </a:p>
          </p:txBody>
        </p:sp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3850" y="2565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:4</a:t>
              </a:r>
            </a:p>
          </p:txBody>
        </p:sp>
        <p:sp>
          <p:nvSpPr>
            <p:cNvPr id="10263" name="Text Box 12"/>
            <p:cNvSpPr txBox="1">
              <a:spLocks noChangeArrowheads="1"/>
            </p:cNvSpPr>
            <p:nvPr/>
          </p:nvSpPr>
          <p:spPr bwMode="auto">
            <a:xfrm>
              <a:off x="853" y="2825"/>
              <a:ext cx="32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=   </a:t>
              </a:r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2 </a:t>
              </a: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phút 59 giây</a:t>
              </a:r>
            </a:p>
          </p:txBody>
        </p:sp>
      </p:grp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1816100" y="55991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24 phút 6 giây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4437290" y="558309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1 phút 3 giây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4189413" y="5584746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1831975" y="60594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=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25 phút 9 giây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076325" y="2165350"/>
            <a:ext cx="5980113" cy="1341438"/>
            <a:chOff x="678" y="1291"/>
            <a:chExt cx="3767" cy="845"/>
          </a:xfrm>
        </p:grpSpPr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678" y="1291"/>
              <a:ext cx="342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b) 3 giờ 40 phút + 2 giờ 25 phút x 3</a:t>
              </a:r>
            </a:p>
          </p:txBody>
        </p:sp>
        <p:sp>
          <p:nvSpPr>
            <p:cNvPr id="10258" name="Rectangle 26"/>
            <p:cNvSpPr>
              <a:spLocks noChangeArrowheads="1"/>
            </p:cNvSpPr>
            <p:nvPr/>
          </p:nvSpPr>
          <p:spPr bwMode="auto">
            <a:xfrm>
              <a:off x="792" y="1845"/>
              <a:ext cx="31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= </a:t>
              </a:r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10 </a:t>
              </a: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giờ 55 phút</a:t>
              </a:r>
            </a:p>
          </p:txBody>
        </p:sp>
        <p:sp>
          <p:nvSpPr>
            <p:cNvPr id="10259" name="Text Box 27"/>
            <p:cNvSpPr txBox="1">
              <a:spLocks noChangeArrowheads="1"/>
            </p:cNvSpPr>
            <p:nvPr/>
          </p:nvSpPr>
          <p:spPr bwMode="auto">
            <a:xfrm>
              <a:off x="767" y="1579"/>
              <a:ext cx="367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= 3 giờ 40 phút + </a:t>
              </a:r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7 </a:t>
              </a: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giờ 15 phút    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-728663" y="741363"/>
            <a:ext cx="8258176" cy="1403350"/>
            <a:chOff x="-508" y="417"/>
            <a:chExt cx="5202" cy="884"/>
          </a:xfrm>
        </p:grpSpPr>
        <p:sp>
          <p:nvSpPr>
            <p:cNvPr id="10251" name="Text Box 18"/>
            <p:cNvSpPr txBox="1">
              <a:spLocks noChangeArrowheads="1"/>
            </p:cNvSpPr>
            <p:nvPr/>
          </p:nvSpPr>
          <p:spPr bwMode="auto">
            <a:xfrm>
              <a:off x="-508" y="417"/>
              <a:ext cx="321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                a) (3 giờ 40 phút </a:t>
              </a:r>
              <a:endParaRPr lang="en-US" sz="16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0252" name="Text Box 20"/>
            <p:cNvSpPr txBox="1">
              <a:spLocks noChangeArrowheads="1"/>
            </p:cNvSpPr>
            <p:nvPr/>
          </p:nvSpPr>
          <p:spPr bwMode="auto">
            <a:xfrm>
              <a:off x="2280" y="417"/>
              <a:ext cx="216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+ 2 giờ 25 phút)</a:t>
              </a: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040" y="695"/>
              <a:ext cx="25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=  </a:t>
              </a:r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6 </a:t>
              </a: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giờ 5 phút </a:t>
              </a:r>
            </a:p>
          </p:txBody>
        </p:sp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3895" y="417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  <p:sp>
          <p:nvSpPr>
            <p:cNvPr id="10255" name="Rectangle 24"/>
            <p:cNvSpPr>
              <a:spLocks noChangeArrowheads="1"/>
            </p:cNvSpPr>
            <p:nvPr/>
          </p:nvSpPr>
          <p:spPr bwMode="auto">
            <a:xfrm>
              <a:off x="1041" y="1010"/>
              <a:ext cx="36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  <a:latin typeface="Arial" charset="0"/>
                </a:rPr>
                <a:t>= 18 </a:t>
              </a:r>
              <a:r>
                <a:rPr lang="en-US" sz="2400" b="1" dirty="0">
                  <a:solidFill>
                    <a:srgbClr val="0000FF"/>
                  </a:solidFill>
                  <a:latin typeface="Arial" charset="0"/>
                </a:rPr>
                <a:t>giờ 15 phút</a:t>
              </a:r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899" y="695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</p:grpSp>
      <p:sp>
        <p:nvSpPr>
          <p:cNvPr id="165921" name="Rectangle 33"/>
          <p:cNvSpPr>
            <a:spLocks noChangeArrowheads="1"/>
          </p:cNvSpPr>
          <p:nvPr/>
        </p:nvSpPr>
        <p:spPr bwMode="auto">
          <a:xfrm>
            <a:off x="654050" y="165100"/>
            <a:ext cx="173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Tính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/>
      <p:bldP spid="165901" grpId="0"/>
      <p:bldP spid="165902" grpId="0"/>
      <p:bldP spid="165904" grpId="0"/>
      <p:bldP spid="165905" grpId="0"/>
      <p:bldP spid="1659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3095" y="1352550"/>
            <a:ext cx="7834620" cy="95410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Khi tính giá trị biểu thức có dấu ngoặc đơn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, ta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thực hiện phép tính trong dấu ngoặc đơn trước.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1331" y="2699305"/>
            <a:ext cx="7834620" cy="138499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Khi tính giá trị biểu thức không có dấu ngoặc đơn, ta thực hiện tính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nhân,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chia trước rồi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cộng, trừ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sau.</a:t>
            </a:r>
          </a:p>
        </p:txBody>
      </p:sp>
    </p:spTree>
    <p:extLst>
      <p:ext uri="{BB962C8B-B14F-4D97-AF65-F5344CB8AC3E}">
        <p14:creationId xmlns:p14="http://schemas.microsoft.com/office/powerpoint/2010/main" val="855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45" name="Picture 41" descr="an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9725" y="3735388"/>
            <a:ext cx="3254375" cy="27654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01070" y="1355130"/>
            <a:ext cx="50292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     Trung bình một ng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ời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thợ làm xong một sản phẩm hết 1 giờ 8 phút. Lần thứ nhất ng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ời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ợc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7 sản phẩm. Lần thứ hai ng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ời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ợc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8 sản phẩm. Hỏi cả hai lần ng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 dirty="0" err="1">
                <a:solidFill>
                  <a:srgbClr val="000099"/>
                </a:solidFill>
                <a:latin typeface="Arial" charset="0"/>
              </a:rPr>
              <a:t>ời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vi-VN" sz="2400" b="1" dirty="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ó phải làm trong bao nhiêu thời gian?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578857" y="626467"/>
            <a:ext cx="100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91 -0.33033 L -0.3974 -0.330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62665" y="3840196"/>
            <a:ext cx="4572000" cy="2209800"/>
          </a:xfrm>
          <a:prstGeom prst="cloudCallout">
            <a:avLst>
              <a:gd name="adj1" fmla="val 55000"/>
              <a:gd name="adj2" fmla="val 2657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Yêu cầu: </a:t>
            </a:r>
          </a:p>
          <a:p>
            <a:pPr>
              <a:buFontTx/>
              <a:buChar char="-"/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Giải bài toán vào vở. </a:t>
            </a:r>
          </a:p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- Đổi bài cho bạn </a:t>
            </a:r>
            <a:r>
              <a:rPr lang="vi-VN" sz="20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ể kiểm tra.</a:t>
            </a:r>
          </a:p>
        </p:txBody>
      </p:sp>
      <p:pic>
        <p:nvPicPr>
          <p:cNvPr id="32779" name="Picture 11" descr="anh%20hoc%20sinh%201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6452" y="3349659"/>
            <a:ext cx="3200400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923525" y="932675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93363" y="1783575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1 sản phẩm: 1 giờ 8 phút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25075" y="12851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Tóm tắt: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85450" y="2167750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1 : 7 sản phẩm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85450" y="2551925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2 : 8 sản phẩm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1055288" y="2950388"/>
            <a:ext cx="2713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2 lần   : … thời gian?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1085450" y="785038"/>
            <a:ext cx="99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12301" name="Rectangle 24"/>
          <p:cNvSpPr>
            <a:spLocks noChangeArrowheads="1"/>
          </p:cNvSpPr>
          <p:nvPr/>
        </p:nvSpPr>
        <p:spPr bwMode="auto">
          <a:xfrm>
            <a:off x="663175" y="670738"/>
            <a:ext cx="1004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83" grpId="0"/>
      <p:bldP spid="32784" grpId="0"/>
      <p:bldP spid="32785" grpId="0"/>
      <p:bldP spid="32786" grpId="0"/>
      <p:bldP spid="327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4"/>
          <p:cNvGrpSpPr>
            <a:grpSpLocks/>
          </p:cNvGrpSpPr>
          <p:nvPr/>
        </p:nvGrpSpPr>
        <p:grpSpPr bwMode="auto">
          <a:xfrm>
            <a:off x="330363" y="2312122"/>
            <a:ext cx="8458200" cy="3381375"/>
            <a:chOff x="240" y="2123"/>
            <a:chExt cx="5328" cy="2130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912" y="21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1</a:t>
              </a:r>
            </a:p>
          </p:txBody>
        </p:sp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240" y="2412"/>
              <a:ext cx="2544" cy="15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 dirty="0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   Số sản phẩm làm </a:t>
              </a:r>
              <a:r>
                <a:rPr lang="vi-VN" sz="1600" b="1" dirty="0">
                  <a:solidFill>
                    <a:srgbClr val="000099"/>
                  </a:solidFill>
                  <a:latin typeface="Arial" charset="0"/>
                </a:rPr>
                <a:t>đư</a:t>
              </a:r>
              <a:r>
                <a:rPr lang="en-US" sz="1600" b="1" dirty="0" err="1">
                  <a:solidFill>
                    <a:srgbClr val="000099"/>
                  </a:solidFill>
                  <a:latin typeface="Arial" charset="0"/>
                </a:rPr>
                <a:t>ợc</a:t>
              </a: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 trong cả hai lần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7 + 8 = 15 (sản phẩm)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  Thời gian làm 15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1 giờ 8 phút x 15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              Đáp số : 17 giờ</a:t>
              </a:r>
            </a:p>
          </p:txBody>
        </p:sp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2880" y="2412"/>
              <a:ext cx="2688" cy="18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 dirty="0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Thời gian làm 7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1 giờ 8 phút x 7 = 7 giờ 56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Thời gian làm 8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1 giờ 8 phút x 8 = 9 giờ 4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Thời gian làm cả hai lần là:</a:t>
              </a:r>
            </a:p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7 giờ 56 phút + 9 giờ 4 phút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rgbClr val="000099"/>
                  </a:solidFill>
                  <a:latin typeface="Arial" charset="0"/>
                </a:rPr>
                <a:t>	                 Đáp số : 17 giờ</a:t>
              </a:r>
            </a:p>
          </p:txBody>
        </p:sp>
        <p:sp>
          <p:nvSpPr>
            <p:cNvPr id="13328" name="Text Box 7"/>
            <p:cNvSpPr txBox="1">
              <a:spLocks noChangeArrowheads="1"/>
            </p:cNvSpPr>
            <p:nvPr/>
          </p:nvSpPr>
          <p:spPr bwMode="auto">
            <a:xfrm>
              <a:off x="3552" y="2123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2</a:t>
              </a:r>
            </a:p>
          </p:txBody>
        </p:sp>
      </p:grpSp>
      <p:grpSp>
        <p:nvGrpSpPr>
          <p:cNvPr id="13315" name="Group 15"/>
          <p:cNvGrpSpPr>
            <a:grpSpLocks/>
          </p:cNvGrpSpPr>
          <p:nvPr/>
        </p:nvGrpSpPr>
        <p:grpSpPr bwMode="auto">
          <a:xfrm>
            <a:off x="2495713" y="239192"/>
            <a:ext cx="3657600" cy="2011363"/>
            <a:chOff x="672" y="-250"/>
            <a:chExt cx="2304" cy="1267"/>
          </a:xfrm>
        </p:grpSpPr>
        <p:sp>
          <p:nvSpPr>
            <p:cNvPr id="13320" name="Text Box 16"/>
            <p:cNvSpPr txBox="1">
              <a:spLocks noChangeArrowheads="1"/>
            </p:cNvSpPr>
            <p:nvPr/>
          </p:nvSpPr>
          <p:spPr bwMode="auto">
            <a:xfrm>
              <a:off x="672" y="0"/>
              <a:ext cx="2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Arial" charset="0"/>
                </a:rPr>
                <a:t>  1 sản phẩm: 1 giờ 8 phút</a:t>
              </a:r>
            </a:p>
          </p:txBody>
        </p:sp>
        <p:sp>
          <p:nvSpPr>
            <p:cNvPr id="13321" name="Rectangle 17"/>
            <p:cNvSpPr>
              <a:spLocks noChangeArrowheads="1"/>
            </p:cNvSpPr>
            <p:nvPr/>
          </p:nvSpPr>
          <p:spPr bwMode="auto">
            <a:xfrm>
              <a:off x="1327" y="-250"/>
              <a:ext cx="7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  <a:latin typeface="Arial" charset="0"/>
                </a:rPr>
                <a:t>Tóm tắt:</a:t>
              </a:r>
            </a:p>
          </p:txBody>
        </p:sp>
        <p:sp>
          <p:nvSpPr>
            <p:cNvPr id="13322" name="Rectangle 18"/>
            <p:cNvSpPr>
              <a:spLocks noChangeArrowheads="1"/>
            </p:cNvSpPr>
            <p:nvPr/>
          </p:nvSpPr>
          <p:spPr bwMode="auto">
            <a:xfrm>
              <a:off x="786" y="285"/>
              <a:ext cx="15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Arial" charset="0"/>
                </a:rPr>
                <a:t>Lần 1 : 7 sản phẩm</a:t>
              </a:r>
            </a:p>
          </p:txBody>
        </p:sp>
        <p:sp>
          <p:nvSpPr>
            <p:cNvPr id="13323" name="Rectangle 19"/>
            <p:cNvSpPr>
              <a:spLocks noChangeArrowheads="1"/>
            </p:cNvSpPr>
            <p:nvPr/>
          </p:nvSpPr>
          <p:spPr bwMode="auto">
            <a:xfrm>
              <a:off x="786" y="525"/>
              <a:ext cx="15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Lần 2 : 8 sản phẩm</a:t>
              </a:r>
            </a:p>
          </p:txBody>
        </p:sp>
        <p:sp>
          <p:nvSpPr>
            <p:cNvPr id="13324" name="Rectangle 20"/>
            <p:cNvSpPr>
              <a:spLocks noChangeArrowheads="1"/>
            </p:cNvSpPr>
            <p:nvPr/>
          </p:nvSpPr>
          <p:spPr bwMode="auto">
            <a:xfrm>
              <a:off x="774" y="765"/>
              <a:ext cx="17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lần   : … thời gian?</a:t>
              </a:r>
            </a:p>
          </p:txBody>
        </p:sp>
      </p:grpSp>
      <p:sp>
        <p:nvSpPr>
          <p:cNvPr id="13318" name="Text Box 25"/>
          <p:cNvSpPr txBox="1">
            <a:spLocks noChangeArrowheads="1"/>
          </p:cNvSpPr>
          <p:nvPr/>
        </p:nvSpPr>
        <p:spPr bwMode="auto">
          <a:xfrm>
            <a:off x="330363" y="971553"/>
            <a:ext cx="1420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520078" y="68279"/>
            <a:ext cx="19756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-689485" y="1623965"/>
            <a:ext cx="10058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		    4,5 giờ … 4 giờ 5 phút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8 giờ 16 phút - 1 giờ 25 phút … 2 giờ 17 phút x 3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		               26 giờ 25 phút : 5 … 2 giờ 40 phút + 2 giờ 45 phút.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7315" y="1595390"/>
            <a:ext cx="3810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&gt;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&lt;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86890" y="1900190"/>
            <a:ext cx="30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?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298065" y="78259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4.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allAtOnce"/>
      <p:bldP spid="6148" grpId="0" build="allAtOnce"/>
      <p:bldP spid="6148" grpId="1" build="allAtOnce" animBg="1"/>
      <p:bldP spid="6150" grpId="0"/>
      <p:bldP spid="61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2"/>
          <p:cNvSpPr txBox="1">
            <a:spLocks noChangeArrowheads="1"/>
          </p:cNvSpPr>
          <p:nvPr/>
        </p:nvSpPr>
        <p:spPr bwMode="auto">
          <a:xfrm>
            <a:off x="423863" y="433388"/>
            <a:ext cx="2419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 </a:t>
            </a:r>
          </a:p>
        </p:txBody>
      </p:sp>
      <p:grpSp>
        <p:nvGrpSpPr>
          <p:cNvPr id="15370" name="Group 48"/>
          <p:cNvGrpSpPr>
            <a:grpSpLocks/>
          </p:cNvGrpSpPr>
          <p:nvPr/>
        </p:nvGrpSpPr>
        <p:grpSpPr bwMode="auto">
          <a:xfrm>
            <a:off x="654050" y="1892800"/>
            <a:ext cx="7473951" cy="2333625"/>
            <a:chOff x="483" y="2429"/>
            <a:chExt cx="4708" cy="1470"/>
          </a:xfrm>
        </p:grpSpPr>
        <p:sp>
          <p:nvSpPr>
            <p:cNvPr id="15373" name="Rectangle 25"/>
            <p:cNvSpPr>
              <a:spLocks noChangeArrowheads="1"/>
            </p:cNvSpPr>
            <p:nvPr/>
          </p:nvSpPr>
          <p:spPr bwMode="auto">
            <a:xfrm>
              <a:off x="532" y="2434"/>
              <a:ext cx="1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8 giờ 16 </a:t>
              </a:r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phút </a:t>
              </a:r>
              <a:endParaRPr lang="en-US" sz="24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5374" name="Rectangle 26"/>
            <p:cNvSpPr>
              <a:spLocks noChangeArrowheads="1"/>
            </p:cNvSpPr>
            <p:nvPr/>
          </p:nvSpPr>
          <p:spPr bwMode="auto">
            <a:xfrm>
              <a:off x="1732" y="2429"/>
              <a:ext cx="15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 - </a:t>
              </a:r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1 giờ 25 phút</a:t>
              </a:r>
            </a:p>
          </p:txBody>
        </p:sp>
        <p:sp>
          <p:nvSpPr>
            <p:cNvPr id="15375" name="Rectangle 27"/>
            <p:cNvSpPr>
              <a:spLocks noChangeArrowheads="1"/>
            </p:cNvSpPr>
            <p:nvPr/>
          </p:nvSpPr>
          <p:spPr bwMode="auto">
            <a:xfrm>
              <a:off x="1197" y="2743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0099"/>
                  </a:solidFill>
                  <a:latin typeface="Arial" charset="0"/>
                </a:rPr>
                <a:t>6 giờ 51 phút</a:t>
              </a:r>
            </a:p>
          </p:txBody>
        </p:sp>
        <p:sp>
          <p:nvSpPr>
            <p:cNvPr id="15376" name="Rectangle 28"/>
            <p:cNvSpPr>
              <a:spLocks noChangeArrowheads="1"/>
            </p:cNvSpPr>
            <p:nvPr/>
          </p:nvSpPr>
          <p:spPr bwMode="auto">
            <a:xfrm>
              <a:off x="3315" y="2431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2 giờ 17 phút</a:t>
              </a:r>
            </a:p>
          </p:txBody>
        </p:sp>
        <p:sp>
          <p:nvSpPr>
            <p:cNvPr id="15377" name="Rectangle 29"/>
            <p:cNvSpPr>
              <a:spLocks noChangeArrowheads="1"/>
            </p:cNvSpPr>
            <p:nvPr/>
          </p:nvSpPr>
          <p:spPr bwMode="auto">
            <a:xfrm>
              <a:off x="4524" y="2435"/>
              <a:ext cx="4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 x </a:t>
              </a:r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8" name="Rectangle 30"/>
            <p:cNvSpPr>
              <a:spLocks noChangeArrowheads="1"/>
            </p:cNvSpPr>
            <p:nvPr/>
          </p:nvSpPr>
          <p:spPr bwMode="auto">
            <a:xfrm>
              <a:off x="3522" y="2739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0099"/>
                  </a:solidFill>
                  <a:latin typeface="Arial" charset="0"/>
                </a:rPr>
                <a:t>6 giờ 51 phút</a:t>
              </a:r>
            </a:p>
          </p:txBody>
        </p:sp>
        <p:sp>
          <p:nvSpPr>
            <p:cNvPr id="15379" name="Rectangle 33"/>
            <p:cNvSpPr>
              <a:spLocks noChangeArrowheads="1"/>
            </p:cNvSpPr>
            <p:nvPr/>
          </p:nvSpPr>
          <p:spPr bwMode="auto">
            <a:xfrm>
              <a:off x="3157" y="2431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5380" name="Rectangle 34"/>
            <p:cNvSpPr>
              <a:spLocks noChangeArrowheads="1"/>
            </p:cNvSpPr>
            <p:nvPr/>
          </p:nvSpPr>
          <p:spPr bwMode="auto">
            <a:xfrm>
              <a:off x="2177" y="3317"/>
              <a:ext cx="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&lt;</a:t>
              </a:r>
            </a:p>
          </p:txBody>
        </p:sp>
        <p:sp>
          <p:nvSpPr>
            <p:cNvPr id="15381" name="Rectangle 35"/>
            <p:cNvSpPr>
              <a:spLocks noChangeArrowheads="1"/>
            </p:cNvSpPr>
            <p:nvPr/>
          </p:nvSpPr>
          <p:spPr bwMode="auto">
            <a:xfrm>
              <a:off x="483" y="3298"/>
              <a:ext cx="14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26 giờ 25 </a:t>
              </a:r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phút </a:t>
              </a:r>
              <a:endParaRPr lang="en-US" sz="24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5382" name="Rectangle 36"/>
            <p:cNvSpPr>
              <a:spLocks noChangeArrowheads="1"/>
            </p:cNvSpPr>
            <p:nvPr/>
          </p:nvSpPr>
          <p:spPr bwMode="auto">
            <a:xfrm>
              <a:off x="1791" y="3298"/>
              <a:ext cx="3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 : </a:t>
              </a:r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83" name="Rectangle 37"/>
            <p:cNvSpPr>
              <a:spLocks noChangeArrowheads="1"/>
            </p:cNvSpPr>
            <p:nvPr/>
          </p:nvSpPr>
          <p:spPr bwMode="auto">
            <a:xfrm>
              <a:off x="2427" y="3300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2 giờ 40 phút</a:t>
              </a:r>
            </a:p>
          </p:txBody>
        </p:sp>
        <p:sp>
          <p:nvSpPr>
            <p:cNvPr id="15384" name="Rectangle 38"/>
            <p:cNvSpPr>
              <a:spLocks noChangeArrowheads="1"/>
            </p:cNvSpPr>
            <p:nvPr/>
          </p:nvSpPr>
          <p:spPr bwMode="auto">
            <a:xfrm>
              <a:off x="3641" y="3298"/>
              <a:ext cx="15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en-US" sz="2400" b="1" dirty="0">
                  <a:solidFill>
                    <a:srgbClr val="000099"/>
                  </a:solidFill>
                  <a:latin typeface="Arial" charset="0"/>
                </a:rPr>
                <a:t>2 giờ 45 phút</a:t>
              </a:r>
            </a:p>
          </p:txBody>
        </p:sp>
        <p:sp>
          <p:nvSpPr>
            <p:cNvPr id="15385" name="Rectangle 39"/>
            <p:cNvSpPr>
              <a:spLocks noChangeArrowheads="1"/>
            </p:cNvSpPr>
            <p:nvPr/>
          </p:nvSpPr>
          <p:spPr bwMode="auto">
            <a:xfrm>
              <a:off x="779" y="3608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0099"/>
                  </a:solidFill>
                  <a:latin typeface="Arial" charset="0"/>
                </a:rPr>
                <a:t>5 giờ 17 phút</a:t>
              </a:r>
            </a:p>
          </p:txBody>
        </p:sp>
        <p:sp>
          <p:nvSpPr>
            <p:cNvPr id="15386" name="Rectangle 40"/>
            <p:cNvSpPr>
              <a:spLocks noChangeArrowheads="1"/>
            </p:cNvSpPr>
            <p:nvPr/>
          </p:nvSpPr>
          <p:spPr bwMode="auto">
            <a:xfrm>
              <a:off x="3180" y="3608"/>
              <a:ext cx="1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0099"/>
                  </a:solidFill>
                  <a:latin typeface="Arial" charset="0"/>
                </a:rPr>
                <a:t>5 giờ 25 phút</a:t>
              </a:r>
            </a:p>
          </p:txBody>
        </p:sp>
      </p:grpSp>
      <p:sp>
        <p:nvSpPr>
          <p:cNvPr id="15371" name="Text Box 53"/>
          <p:cNvSpPr txBox="1">
            <a:spLocks noChangeArrowheads="1"/>
          </p:cNvSpPr>
          <p:nvPr/>
        </p:nvSpPr>
        <p:spPr bwMode="auto">
          <a:xfrm>
            <a:off x="783454" y="848677"/>
            <a:ext cx="3638550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4,5 giờ      </a:t>
            </a:r>
            <a:r>
              <a:rPr lang="en-US" sz="2000" b="1" dirty="0" smtClean="0">
                <a:solidFill>
                  <a:srgbClr val="000099"/>
                </a:solidFill>
                <a:latin typeface="Arial" charset="0"/>
              </a:rPr>
              <a:t>    &gt;   4 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giờ 5 phút</a:t>
            </a:r>
          </a:p>
          <a:p>
            <a:r>
              <a:rPr lang="en-US" sz="2000" b="1" i="1" dirty="0" smtClean="0">
                <a:solidFill>
                  <a:srgbClr val="000099"/>
                </a:solidFill>
                <a:latin typeface="Arial" charset="0"/>
              </a:rPr>
              <a:t>4 </a:t>
            </a:r>
            <a:r>
              <a:rPr lang="en-US" sz="2000" b="1" i="1" dirty="0">
                <a:solidFill>
                  <a:srgbClr val="000099"/>
                </a:solidFill>
                <a:latin typeface="Arial" charset="0"/>
              </a:rPr>
              <a:t>giờ 30 phút</a:t>
            </a:r>
            <a:endParaRPr lang="en-US" sz="2000" i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372" name="Text Box 54"/>
          <p:cNvSpPr txBox="1">
            <a:spLocks noChangeArrowheads="1"/>
          </p:cNvSpPr>
          <p:nvPr/>
        </p:nvSpPr>
        <p:spPr bwMode="auto">
          <a:xfrm>
            <a:off x="5325292" y="848677"/>
            <a:ext cx="3187700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Arial" charset="0"/>
              </a:rPr>
              <a:t>4,5 giờ    &gt; 4 giờ 5 phút</a:t>
            </a:r>
          </a:p>
          <a:p>
            <a:r>
              <a:rPr lang="en-US" sz="2000" b="1" i="1" dirty="0">
                <a:solidFill>
                  <a:srgbClr val="000099"/>
                </a:solidFill>
                <a:latin typeface="Arial" charset="0"/>
              </a:rPr>
              <a:t>270 phút       245 phút</a:t>
            </a:r>
            <a:endParaRPr lang="en-US" sz="2000" i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654050" y="133024"/>
            <a:ext cx="1114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Bài 4: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6"/>
          <p:cNvSpPr txBox="1">
            <a:spLocks noChangeArrowheads="1"/>
          </p:cNvSpPr>
          <p:nvPr/>
        </p:nvSpPr>
        <p:spPr bwMode="auto">
          <a:xfrm>
            <a:off x="3381445" y="279790"/>
            <a:ext cx="2880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Arial" charset="0"/>
              </a:rPr>
              <a:t>KHỞI ĐỘNG</a:t>
            </a:r>
            <a:endParaRPr lang="en-US" sz="3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265" y="1156235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5 giờ 12 phút : 6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6560" y="1143880"/>
            <a:ext cx="3021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49 phút 30 giây : 15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832319" y="2304476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V="1">
            <a:off x="2832319" y="2837875"/>
            <a:ext cx="1355631" cy="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7443227" y="2271725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V="1">
            <a:off x="7443226" y="2805124"/>
            <a:ext cx="135828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2266" y="2392065"/>
            <a:ext cx="2237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5 giờ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    12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phút </a:t>
            </a:r>
            <a:endParaRPr lang="vi-VN" sz="1200" dirty="0"/>
          </a:p>
        </p:txBody>
      </p:sp>
      <p:sp>
        <p:nvSpPr>
          <p:cNvPr id="14" name="Rectangle 13"/>
          <p:cNvSpPr/>
          <p:nvPr/>
        </p:nvSpPr>
        <p:spPr>
          <a:xfrm>
            <a:off x="2977704" y="237621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6</a:t>
            </a:r>
            <a:endParaRPr lang="vi-VN" dirty="0"/>
          </a:p>
        </p:txBody>
      </p:sp>
      <p:sp>
        <p:nvSpPr>
          <p:cNvPr id="15" name="Rectangle 14"/>
          <p:cNvSpPr/>
          <p:nvPr/>
        </p:nvSpPr>
        <p:spPr>
          <a:xfrm>
            <a:off x="1352255" y="3244090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312 phút </a:t>
            </a:r>
            <a:endParaRPr lang="vi-VN" sz="1200" dirty="0"/>
          </a:p>
        </p:txBody>
      </p:sp>
      <p:sp>
        <p:nvSpPr>
          <p:cNvPr id="16" name="Rectangle 15"/>
          <p:cNvSpPr/>
          <p:nvPr/>
        </p:nvSpPr>
        <p:spPr>
          <a:xfrm>
            <a:off x="432265" y="2810248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5 giờ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= 300 phút</a:t>
            </a:r>
            <a:endParaRPr lang="vi-VN" sz="1200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28019" y="3210358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69962" y="2929735"/>
            <a:ext cx="356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5</a:t>
            </a:r>
            <a:endParaRPr lang="vi-VN" sz="1200" dirty="0"/>
          </a:p>
        </p:txBody>
      </p:sp>
      <p:sp>
        <p:nvSpPr>
          <p:cNvPr id="19" name="Rectangle 18"/>
          <p:cNvSpPr/>
          <p:nvPr/>
        </p:nvSpPr>
        <p:spPr>
          <a:xfrm>
            <a:off x="3150951" y="2929735"/>
            <a:ext cx="356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2</a:t>
            </a:r>
            <a:endParaRPr lang="vi-VN" sz="1200" dirty="0"/>
          </a:p>
        </p:txBody>
      </p:sp>
      <p:sp>
        <p:nvSpPr>
          <p:cNvPr id="20" name="Rectangle 19"/>
          <p:cNvSpPr/>
          <p:nvPr/>
        </p:nvSpPr>
        <p:spPr>
          <a:xfrm>
            <a:off x="1433269" y="3677931"/>
            <a:ext cx="540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12</a:t>
            </a:r>
            <a:endParaRPr lang="vi-VN" dirty="0">
              <a:solidFill>
                <a:prstClr val="black"/>
              </a:solidFill>
            </a:endParaRPr>
          </a:p>
          <a:p>
            <a:endParaRPr lang="vi-VN" sz="1200" dirty="0"/>
          </a:p>
        </p:txBody>
      </p:sp>
      <p:sp>
        <p:nvSpPr>
          <p:cNvPr id="22" name="Rectangle 21"/>
          <p:cNvSpPr/>
          <p:nvPr/>
        </p:nvSpPr>
        <p:spPr>
          <a:xfrm>
            <a:off x="1574545" y="409611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0</a:t>
            </a:r>
            <a:endParaRPr lang="vi-VN" sz="1200" dirty="0"/>
          </a:p>
        </p:txBody>
      </p:sp>
      <p:sp>
        <p:nvSpPr>
          <p:cNvPr id="23" name="Rectangle 22"/>
          <p:cNvSpPr/>
          <p:nvPr/>
        </p:nvSpPr>
        <p:spPr>
          <a:xfrm>
            <a:off x="3316163" y="2932525"/>
            <a:ext cx="881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phút </a:t>
            </a:r>
            <a:endParaRPr lang="vi-VN" dirty="0">
              <a:solidFill>
                <a:prstClr val="black"/>
              </a:solidFill>
            </a:endParaRPr>
          </a:p>
          <a:p>
            <a:endParaRPr lang="vi-VN" sz="1200" dirty="0"/>
          </a:p>
        </p:txBody>
      </p:sp>
      <p:sp>
        <p:nvSpPr>
          <p:cNvPr id="24" name="Rectangle 23"/>
          <p:cNvSpPr/>
          <p:nvPr/>
        </p:nvSpPr>
        <p:spPr>
          <a:xfrm>
            <a:off x="4989990" y="2322643"/>
            <a:ext cx="2459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49 phút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    30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giây </a:t>
            </a:r>
            <a:endParaRPr lang="vi-VN" sz="1200" dirty="0"/>
          </a:p>
        </p:txBody>
      </p:sp>
      <p:sp>
        <p:nvSpPr>
          <p:cNvPr id="26" name="Rectangle 25"/>
          <p:cNvSpPr/>
          <p:nvPr/>
        </p:nvSpPr>
        <p:spPr>
          <a:xfrm>
            <a:off x="7461927" y="234345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492495" y="2824019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38 giây</a:t>
            </a:r>
            <a:endParaRPr lang="en-US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95905" y="2716182"/>
            <a:ext cx="2387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4 phút       30 giây </a:t>
            </a:r>
            <a:endParaRPr lang="vi-VN" sz="1200" dirty="0"/>
          </a:p>
        </p:txBody>
      </p:sp>
      <p:sp>
        <p:nvSpPr>
          <p:cNvPr id="30" name="Rectangle 29"/>
          <p:cNvSpPr/>
          <p:nvPr/>
        </p:nvSpPr>
        <p:spPr>
          <a:xfrm>
            <a:off x="5122955" y="3054851"/>
            <a:ext cx="2394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4 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phút =  240 giây </a:t>
            </a:r>
            <a:endParaRPr lang="vi-VN" dirty="0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5194307" y="3454834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168491" y="3534221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 270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giây </a:t>
            </a:r>
            <a:endParaRPr lang="vi-VN" dirty="0"/>
          </a:p>
        </p:txBody>
      </p:sp>
      <p:sp>
        <p:nvSpPr>
          <p:cNvPr id="34" name="Rectangle 33"/>
          <p:cNvSpPr/>
          <p:nvPr/>
        </p:nvSpPr>
        <p:spPr>
          <a:xfrm>
            <a:off x="6155120" y="3909830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 120</a:t>
            </a:r>
            <a:endParaRPr lang="vi-VN" dirty="0"/>
          </a:p>
        </p:txBody>
      </p:sp>
      <p:sp>
        <p:nvSpPr>
          <p:cNvPr id="35" name="Rectangle 34"/>
          <p:cNvSpPr/>
          <p:nvPr/>
        </p:nvSpPr>
        <p:spPr>
          <a:xfrm>
            <a:off x="6424761" y="42962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0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9501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 animBg="1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23925" y="20462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. </a:t>
            </a:r>
          </a:p>
        </p:txBody>
      </p:sp>
      <p:sp>
        <p:nvSpPr>
          <p:cNvPr id="4099" name="Text Box 72"/>
          <p:cNvSpPr txBox="1">
            <a:spLocks noChangeArrowheads="1"/>
          </p:cNvSpPr>
          <p:nvPr/>
        </p:nvSpPr>
        <p:spPr bwMode="auto">
          <a:xfrm>
            <a:off x="2019300" y="266700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1905000" y="204787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914400" y="26670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3 giờ 14 phút x 3	b) 36 phút 12 giây :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c) 7 phút 26 giây x 2	d) 14 giờ 28 phút : 7</a:t>
            </a:r>
          </a:p>
        </p:txBody>
      </p:sp>
      <p:sp>
        <p:nvSpPr>
          <p:cNvPr id="4102" name="Text Box 132"/>
          <p:cNvSpPr txBox="1">
            <a:spLocks noChangeArrowheads="1"/>
          </p:cNvSpPr>
          <p:nvPr/>
        </p:nvSpPr>
        <p:spPr bwMode="auto">
          <a:xfrm>
            <a:off x="3649663" y="1277938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/>
      <p:bldP spid="2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5"/>
          <p:cNvSpPr txBox="1">
            <a:spLocks noChangeArrowheads="1"/>
          </p:cNvSpPr>
          <p:nvPr/>
        </p:nvSpPr>
        <p:spPr bwMode="auto">
          <a:xfrm>
            <a:off x="884238" y="-142875"/>
            <a:ext cx="38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7171" name="Group 72"/>
          <p:cNvGrpSpPr>
            <a:grpSpLocks/>
          </p:cNvGrpSpPr>
          <p:nvPr/>
        </p:nvGrpSpPr>
        <p:grpSpPr bwMode="auto">
          <a:xfrm>
            <a:off x="1074738" y="1763713"/>
            <a:ext cx="6999288" cy="1782763"/>
            <a:chOff x="677" y="104"/>
            <a:chExt cx="4409" cy="1123"/>
          </a:xfrm>
        </p:grpSpPr>
        <p:sp>
          <p:nvSpPr>
            <p:cNvPr id="7201" name="Text Box 4"/>
            <p:cNvSpPr txBox="1">
              <a:spLocks noChangeArrowheads="1"/>
            </p:cNvSpPr>
            <p:nvPr/>
          </p:nvSpPr>
          <p:spPr bwMode="auto">
            <a:xfrm>
              <a:off x="3409" y="104"/>
              <a:ext cx="167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 phút 26 giây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  2  </a:t>
              </a:r>
            </a:p>
          </p:txBody>
        </p:sp>
        <p:sp>
          <p:nvSpPr>
            <p:cNvPr id="7202" name="Text Box 10"/>
            <p:cNvSpPr txBox="1">
              <a:spLocks noChangeArrowheads="1"/>
            </p:cNvSpPr>
            <p:nvPr/>
          </p:nvSpPr>
          <p:spPr bwMode="auto">
            <a:xfrm>
              <a:off x="3364" y="975"/>
              <a:ext cx="15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14 phút 52 giây</a:t>
              </a:r>
            </a:p>
          </p:txBody>
        </p:sp>
        <p:sp>
          <p:nvSpPr>
            <p:cNvPr id="7203" name="Text Box 11"/>
            <p:cNvSpPr txBox="1">
              <a:spLocks noChangeArrowheads="1"/>
            </p:cNvSpPr>
            <p:nvPr/>
          </p:nvSpPr>
          <p:spPr bwMode="auto">
            <a:xfrm>
              <a:off x="3265" y="506"/>
              <a:ext cx="2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6" name="Text Box 17"/>
            <p:cNvSpPr txBox="1">
              <a:spLocks noChangeArrowheads="1"/>
            </p:cNvSpPr>
            <p:nvPr/>
          </p:nvSpPr>
          <p:spPr bwMode="auto">
            <a:xfrm>
              <a:off x="870" y="152"/>
              <a:ext cx="159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 giờ 14 phút 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3</a:t>
              </a:r>
            </a:p>
          </p:txBody>
        </p:sp>
        <p:sp>
          <p:nvSpPr>
            <p:cNvPr id="7207" name="Text Box 18"/>
            <p:cNvSpPr txBox="1">
              <a:spLocks noChangeArrowheads="1"/>
            </p:cNvSpPr>
            <p:nvPr/>
          </p:nvSpPr>
          <p:spPr bwMode="auto">
            <a:xfrm>
              <a:off x="677" y="394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8" name="Line 19"/>
            <p:cNvSpPr>
              <a:spLocks noChangeShapeType="1"/>
            </p:cNvSpPr>
            <p:nvPr/>
          </p:nvSpPr>
          <p:spPr bwMode="auto">
            <a:xfrm>
              <a:off x="821" y="878"/>
              <a:ext cx="1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6"/>
            <p:cNvSpPr>
              <a:spLocks noChangeShapeType="1"/>
            </p:cNvSpPr>
            <p:nvPr/>
          </p:nvSpPr>
          <p:spPr bwMode="auto">
            <a:xfrm>
              <a:off x="3365" y="878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Text Box 68"/>
            <p:cNvSpPr txBox="1">
              <a:spLocks noChangeArrowheads="1"/>
            </p:cNvSpPr>
            <p:nvPr/>
          </p:nvSpPr>
          <p:spPr bwMode="auto">
            <a:xfrm>
              <a:off x="896" y="950"/>
              <a:ext cx="12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9 giờ 42 phút</a:t>
              </a:r>
            </a:p>
          </p:txBody>
        </p:sp>
      </p:grpSp>
      <p:grpSp>
        <p:nvGrpSpPr>
          <p:cNvPr id="7172" name="Group 78"/>
          <p:cNvGrpSpPr>
            <a:grpSpLocks/>
          </p:cNvGrpSpPr>
          <p:nvPr/>
        </p:nvGrpSpPr>
        <p:grpSpPr bwMode="auto">
          <a:xfrm>
            <a:off x="500822" y="4456114"/>
            <a:ext cx="8564563" cy="1643063"/>
            <a:chOff x="170" y="2807"/>
            <a:chExt cx="5395" cy="1035"/>
          </a:xfrm>
        </p:grpSpPr>
        <p:sp>
          <p:nvSpPr>
            <p:cNvPr id="7181" name="Text Box 27"/>
            <p:cNvSpPr txBox="1">
              <a:spLocks noChangeArrowheads="1"/>
            </p:cNvSpPr>
            <p:nvPr/>
          </p:nvSpPr>
          <p:spPr bwMode="auto">
            <a:xfrm>
              <a:off x="828" y="334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giây</a:t>
              </a:r>
            </a:p>
          </p:txBody>
        </p:sp>
        <p:sp>
          <p:nvSpPr>
            <p:cNvPr id="7182" name="Text Box 28"/>
            <p:cNvSpPr txBox="1">
              <a:spLocks noChangeArrowheads="1"/>
            </p:cNvSpPr>
            <p:nvPr/>
          </p:nvSpPr>
          <p:spPr bwMode="auto">
            <a:xfrm>
              <a:off x="291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183" name="Text Box 32"/>
            <p:cNvSpPr txBox="1">
              <a:spLocks noChangeArrowheads="1"/>
            </p:cNvSpPr>
            <p:nvPr/>
          </p:nvSpPr>
          <p:spPr bwMode="auto">
            <a:xfrm>
              <a:off x="922" y="359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4" name="Text Box 34"/>
            <p:cNvSpPr txBox="1">
              <a:spLocks noChangeArrowheads="1"/>
            </p:cNvSpPr>
            <p:nvPr/>
          </p:nvSpPr>
          <p:spPr bwMode="auto">
            <a:xfrm>
              <a:off x="291" y="3324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6" name="Text Box 37"/>
            <p:cNvSpPr txBox="1">
              <a:spLocks noChangeArrowheads="1"/>
            </p:cNvSpPr>
            <p:nvPr/>
          </p:nvSpPr>
          <p:spPr bwMode="auto">
            <a:xfrm>
              <a:off x="170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7" name="Text Box 39"/>
            <p:cNvSpPr txBox="1">
              <a:spLocks noChangeArrowheads="1"/>
            </p:cNvSpPr>
            <p:nvPr/>
          </p:nvSpPr>
          <p:spPr bwMode="auto">
            <a:xfrm>
              <a:off x="1841" y="281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188" name="Text Box 43"/>
            <p:cNvSpPr txBox="1">
              <a:spLocks noChangeArrowheads="1"/>
            </p:cNvSpPr>
            <p:nvPr/>
          </p:nvSpPr>
          <p:spPr bwMode="auto">
            <a:xfrm>
              <a:off x="183" y="2807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Arial" charset="0"/>
                </a:rPr>
                <a:t>36 phút 12 giây</a:t>
              </a:r>
            </a:p>
          </p:txBody>
        </p:sp>
        <p:sp>
          <p:nvSpPr>
            <p:cNvPr id="7189" name="Text Box 48"/>
            <p:cNvSpPr txBox="1">
              <a:spLocks noChangeArrowheads="1"/>
            </p:cNvSpPr>
            <p:nvPr/>
          </p:nvSpPr>
          <p:spPr bwMode="auto">
            <a:xfrm>
              <a:off x="3168" y="2862"/>
              <a:ext cx="1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Arial" charset="0"/>
                </a:rPr>
                <a:t>14 giờ 28 phút</a:t>
              </a:r>
            </a:p>
          </p:txBody>
        </p:sp>
        <p:sp>
          <p:nvSpPr>
            <p:cNvPr id="7190" name="Text Box 52"/>
            <p:cNvSpPr txBox="1">
              <a:spLocks noChangeArrowheads="1"/>
            </p:cNvSpPr>
            <p:nvPr/>
          </p:nvSpPr>
          <p:spPr bwMode="auto">
            <a:xfrm>
              <a:off x="4718" y="288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7191" name="Text Box 56"/>
            <p:cNvSpPr txBox="1">
              <a:spLocks noChangeArrowheads="1"/>
            </p:cNvSpPr>
            <p:nvPr/>
          </p:nvSpPr>
          <p:spPr bwMode="auto">
            <a:xfrm>
              <a:off x="3264" y="3159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2" name="Text Box 57"/>
            <p:cNvSpPr txBox="1">
              <a:spLocks noChangeArrowheads="1"/>
            </p:cNvSpPr>
            <p:nvPr/>
          </p:nvSpPr>
          <p:spPr bwMode="auto">
            <a:xfrm>
              <a:off x="3702" y="3152"/>
              <a:ext cx="7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28 phút</a:t>
              </a:r>
            </a:p>
          </p:txBody>
        </p:sp>
        <p:sp>
          <p:nvSpPr>
            <p:cNvPr id="7193" name="Text Box 59"/>
            <p:cNvSpPr txBox="1">
              <a:spLocks noChangeArrowheads="1"/>
            </p:cNvSpPr>
            <p:nvPr/>
          </p:nvSpPr>
          <p:spPr bwMode="auto">
            <a:xfrm>
              <a:off x="3799" y="337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5" name="Line 63"/>
            <p:cNvSpPr>
              <a:spLocks noChangeShapeType="1"/>
            </p:cNvSpPr>
            <p:nvPr/>
          </p:nvSpPr>
          <p:spPr bwMode="auto">
            <a:xfrm>
              <a:off x="4404" y="3152"/>
              <a:ext cx="1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64"/>
            <p:cNvSpPr>
              <a:spLocks noChangeShapeType="1"/>
            </p:cNvSpPr>
            <p:nvPr/>
          </p:nvSpPr>
          <p:spPr bwMode="auto">
            <a:xfrm>
              <a:off x="4404" y="2911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65"/>
            <p:cNvSpPr>
              <a:spLocks noChangeShapeType="1"/>
            </p:cNvSpPr>
            <p:nvPr/>
          </p:nvSpPr>
          <p:spPr bwMode="auto">
            <a:xfrm>
              <a:off x="1501" y="2935"/>
              <a:ext cx="0" cy="6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66"/>
            <p:cNvSpPr>
              <a:spLocks noChangeShapeType="1"/>
            </p:cNvSpPr>
            <p:nvPr/>
          </p:nvSpPr>
          <p:spPr bwMode="auto">
            <a:xfrm>
              <a:off x="1501" y="3152"/>
              <a:ext cx="1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69"/>
            <p:cNvSpPr txBox="1">
              <a:spLocks noChangeArrowheads="1"/>
            </p:cNvSpPr>
            <p:nvPr/>
          </p:nvSpPr>
          <p:spPr bwMode="auto">
            <a:xfrm>
              <a:off x="1452" y="3177"/>
              <a:ext cx="12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phút 4 giây</a:t>
              </a:r>
            </a:p>
          </p:txBody>
        </p:sp>
        <p:sp>
          <p:nvSpPr>
            <p:cNvPr id="7200" name="Text Box 70"/>
            <p:cNvSpPr txBox="1">
              <a:spLocks noChangeArrowheads="1"/>
            </p:cNvSpPr>
            <p:nvPr/>
          </p:nvSpPr>
          <p:spPr bwMode="auto">
            <a:xfrm>
              <a:off x="4452" y="3177"/>
              <a:ext cx="111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giờ 4 phút</a:t>
              </a:r>
            </a:p>
          </p:txBody>
        </p:sp>
      </p:grpSp>
      <p:sp>
        <p:nvSpPr>
          <p:cNvPr id="7173" name="Rectangle 73"/>
          <p:cNvSpPr>
            <a:spLocks noChangeArrowheads="1"/>
          </p:cNvSpPr>
          <p:nvPr/>
        </p:nvSpPr>
        <p:spPr bwMode="auto">
          <a:xfrm>
            <a:off x="1273175" y="-26988"/>
            <a:ext cx="660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7174" name="Text Box 74"/>
          <p:cNvSpPr txBox="1">
            <a:spLocks noChangeArrowheads="1"/>
          </p:cNvSpPr>
          <p:nvPr/>
        </p:nvSpPr>
        <p:spPr bwMode="auto">
          <a:xfrm>
            <a:off x="3803650" y="779463"/>
            <a:ext cx="2368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7175" name="Text Box 75"/>
          <p:cNvSpPr txBox="1">
            <a:spLocks noChangeArrowheads="1"/>
          </p:cNvSpPr>
          <p:nvPr/>
        </p:nvSpPr>
        <p:spPr bwMode="auto">
          <a:xfrm>
            <a:off x="769938" y="1258888"/>
            <a:ext cx="1074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Bài 1.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176" name="Text Box 76"/>
          <p:cNvSpPr txBox="1">
            <a:spLocks noChangeArrowheads="1"/>
          </p:cNvSpPr>
          <p:nvPr/>
        </p:nvSpPr>
        <p:spPr bwMode="auto">
          <a:xfrm>
            <a:off x="1847850" y="1252538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7177" name="Text Box 80"/>
          <p:cNvSpPr txBox="1">
            <a:spLocks noChangeArrowheads="1"/>
          </p:cNvSpPr>
          <p:nvPr/>
        </p:nvSpPr>
        <p:spPr bwMode="auto">
          <a:xfrm>
            <a:off x="615950" y="175736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a)</a:t>
            </a:r>
          </a:p>
        </p:txBody>
      </p:sp>
      <p:sp>
        <p:nvSpPr>
          <p:cNvPr id="7178" name="Text Box 81"/>
          <p:cNvSpPr txBox="1">
            <a:spLocks noChangeArrowheads="1"/>
          </p:cNvSpPr>
          <p:nvPr/>
        </p:nvSpPr>
        <p:spPr bwMode="auto">
          <a:xfrm>
            <a:off x="4724400" y="17192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c)</a:t>
            </a:r>
          </a:p>
        </p:txBody>
      </p:sp>
      <p:sp>
        <p:nvSpPr>
          <p:cNvPr id="7179" name="Text Box 82"/>
          <p:cNvSpPr txBox="1">
            <a:spLocks noChangeArrowheads="1"/>
          </p:cNvSpPr>
          <p:nvPr/>
        </p:nvSpPr>
        <p:spPr bwMode="auto">
          <a:xfrm>
            <a:off x="77817" y="4389438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b)</a:t>
            </a:r>
          </a:p>
        </p:txBody>
      </p:sp>
      <p:sp>
        <p:nvSpPr>
          <p:cNvPr id="7180" name="Text Box 83"/>
          <p:cNvSpPr txBox="1">
            <a:spLocks noChangeArrowheads="1"/>
          </p:cNvSpPr>
          <p:nvPr/>
        </p:nvSpPr>
        <p:spPr bwMode="auto">
          <a:xfrm>
            <a:off x="4801632" y="448468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d)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2665" y="1537408"/>
            <a:ext cx="822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Khi nhân số đo thời gian với một số, ta thực hiện các bước sau: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2665" y="2042150"/>
            <a:ext cx="8229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Bước 1: Đặt tính (số tự nhiên thẳng với số đo của tên đơn vị thứ hai trong số đo thời gian).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Bước 2: Tính nhân với từng đơn vị đo.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2665" y="987174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Muốn nhân số đo thời gian với một số ta làm như thế nào ?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273" y="3911669"/>
            <a:ext cx="811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1200"/>
              </a:spcBef>
              <a:defRPr/>
            </a:pPr>
            <a:r>
              <a:rPr lang="en-US" altLang="vi-VN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Lưu ý</a:t>
            </a:r>
            <a:r>
              <a:rPr lang="en-US" altLang="vi-VN" sz="2000" b="1" dirty="0">
                <a:solidFill>
                  <a:srgbClr val="0000FF"/>
                </a:solidFill>
                <a:latin typeface="Arial" panose="020B0604020202020204" pitchFamily="34" charset="0"/>
              </a:rPr>
              <a:t>: Trong kết quả, nếu số đo của đơn vị bé lớn hơn hoặc bằng 1 đơn vị lớn hơn liền kề thì phải đổi sang đơn vị lớn hơn.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565" y="3249463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Trong kết</a:t>
            </a:r>
            <a:r>
              <a:rPr kumimoji="0" lang="en-US" altLang="vi-VN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quả nếu số đo của đơn vị bé lớn hơn hoặc bằng 1 đơn vị lớn hơn liền kề thì ta làm thế nào </a:t>
            </a: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21852" y="1657490"/>
            <a:ext cx="8458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Khi chia số đo thời gian cho một số, ta thực hiện những bước sau: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Bước 1: Đặt tính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Bước 2: Tính (chia từng số đo theo từng đơn vị cho số chia).</a:t>
            </a:r>
          </a:p>
        </p:txBody>
      </p:sp>
      <p:sp>
        <p:nvSpPr>
          <p:cNvPr id="2" name="Rectangle 1"/>
          <p:cNvSpPr/>
          <p:nvPr/>
        </p:nvSpPr>
        <p:spPr>
          <a:xfrm>
            <a:off x="501070" y="10478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Muốn chia số đo thời gian cho một số ta làm như thế nào ?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852" y="341009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Nếu phần dư khác không thì ta làm như thế nào ?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3470" y="4019690"/>
            <a:ext cx="8174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Nếu </a:t>
            </a:r>
            <a:r>
              <a:rPr kumimoji="0" lang="en-US" alt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phần dư khác không thì ta chuyển đổi sang đơn vị hàng nhỏ hơn liền kề rồi chia tiếp.</a:t>
            </a:r>
            <a:endParaRPr kumimoji="0" lang="en-US" altLang="vi-V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8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61195" y="894270"/>
            <a:ext cx="6781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	    Tính: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x 3		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3 giờ 40 phút + 2 giờ 25 phút x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c) (5 phút 35 giây + 6 phút 21 giây)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173858" y="889508"/>
            <a:ext cx="100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960460" y="1970087"/>
            <a:ext cx="5676900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x 3</a:t>
            </a:r>
          </a:p>
          <a:p>
            <a:pPr marL="342900" indent="-342900"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b) 3 giờ 40 phút + 2 giờ 25 phút x 3</a:t>
            </a:r>
            <a:endParaRPr lang="en-US" sz="16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8" name="Rectangle 54"/>
          <p:cNvSpPr>
            <a:spLocks noChangeArrowheads="1"/>
          </p:cNvSpPr>
          <p:nvPr/>
        </p:nvSpPr>
        <p:spPr bwMode="auto">
          <a:xfrm>
            <a:off x="1954110" y="1968500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4471885" y="42576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046185" y="2516187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	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6 giờ 5 phút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692110" y="2503397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2046185" y="3111500"/>
            <a:ext cx="518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=	 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18 giờ 15 phút</a:t>
            </a:r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5005285" y="4252913"/>
            <a:ext cx="2111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7 giờ 15 phút</a:t>
            </a: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2100160" y="4876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  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10 giờ 55 phút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-666080" y="4252913"/>
            <a:ext cx="533799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                                = 3 giờ 40 phút </a:t>
            </a:r>
            <a:endParaRPr lang="en-US" sz="16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0" name="Text Box 68"/>
          <p:cNvSpPr txBox="1">
            <a:spLocks noChangeArrowheads="1"/>
          </p:cNvSpPr>
          <p:nvPr/>
        </p:nvSpPr>
        <p:spPr bwMode="auto">
          <a:xfrm>
            <a:off x="1384300" y="1508125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1" name="Rectangle 69"/>
          <p:cNvSpPr>
            <a:spLocks noChangeArrowheads="1"/>
          </p:cNvSpPr>
          <p:nvPr/>
        </p:nvSpPr>
        <p:spPr bwMode="auto">
          <a:xfrm>
            <a:off x="1093788" y="1231106"/>
            <a:ext cx="1052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</a:p>
        </p:txBody>
      </p:sp>
      <p:sp>
        <p:nvSpPr>
          <p:cNvPr id="9242" name="Text Box 70"/>
          <p:cNvSpPr txBox="1">
            <a:spLocks noChangeArrowheads="1"/>
          </p:cNvSpPr>
          <p:nvPr/>
        </p:nvSpPr>
        <p:spPr bwMode="auto">
          <a:xfrm>
            <a:off x="2092325" y="1231106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/>
      <p:bldP spid="4154" grpId="0"/>
      <p:bldP spid="4155" grpId="0"/>
      <p:bldP spid="4156" grpId="0"/>
      <p:bldP spid="4157" grpId="0"/>
      <p:bldP spid="4158" grpId="0"/>
      <p:bldP spid="4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443427" y="3383562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43427" y="1651368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c) (5 phút 35 giây + 6 phút 21 giây) : 4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48227" y="2189531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= 11 phút 56 giây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505965" y="2160956"/>
            <a:ext cx="715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: 4</a:t>
            </a:r>
            <a:endParaRPr lang="en-US" sz="2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748227" y="2730868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=  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phút 59 giây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67314" y="3953474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= 24 phút 6 giây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688504" y="3937454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 phút 3 giây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440627" y="3886720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067314" y="4523386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25 phút 9 giây</a:t>
            </a:r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auto">
          <a:xfrm>
            <a:off x="1191015" y="1038691"/>
            <a:ext cx="1052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2189552" y="1038691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</p:spTree>
    <p:extLst>
      <p:ext uri="{BB962C8B-B14F-4D97-AF65-F5344CB8AC3E}">
        <p14:creationId xmlns:p14="http://schemas.microsoft.com/office/powerpoint/2010/main" val="359894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2680</TotalTime>
  <Words>1000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SimSun</vt:lpstr>
      <vt:lpstr>.VnTime</vt:lpstr>
      <vt:lpstr>Arial</vt:lpstr>
      <vt:lpstr>Calibri</vt:lpstr>
      <vt:lpstr>Calibri Light</vt:lpstr>
      <vt:lpstr>Times New Roman</vt:lpstr>
      <vt:lpstr>Default Design</vt:lpstr>
      <vt:lpstr>1_Default Design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254</cp:revision>
  <dcterms:created xsi:type="dcterms:W3CDTF">2009-02-25T15:58:31Z</dcterms:created>
  <dcterms:modified xsi:type="dcterms:W3CDTF">2020-05-30T07:08:11Z</dcterms:modified>
</cp:coreProperties>
</file>